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jruCEA+XDpjsGcXspINWdRfS0u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E689D0-ECBC-4D13-A973-72CCC3B7C5A4}">
  <a:tblStyle styleId="{47E689D0-ECBC-4D13-A973-72CCC3B7C5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4fd06360c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84fd0636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84fd06360c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4fd06360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84fd0636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84fd06360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food, sign&#10;&#10;Description automatically generated" id="21" name="Google Shape;2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" y="0"/>
            <a:ext cx="9142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1" y="788618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>
            <a:off x="3575050" y="788620"/>
            <a:ext cx="5111750" cy="5398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1" name="Google Shape;71;p24"/>
          <p:cNvSpPr txBox="1"/>
          <p:nvPr>
            <p:ph idx="2" type="body"/>
          </p:nvPr>
        </p:nvSpPr>
        <p:spPr>
          <a:xfrm>
            <a:off x="457201" y="2125147"/>
            <a:ext cx="3008313" cy="4061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72" name="Google Shape;72;p24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79" name="Google Shape;79;p25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collage" showMasterSp="0">
  <p:cSld name="image collag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>
            <p:ph idx="2" type="pic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88" name="Google Shape;88;p27"/>
          <p:cNvSpPr/>
          <p:nvPr>
            <p:ph idx="3" type="pic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89" name="Google Shape;89;p27"/>
          <p:cNvSpPr/>
          <p:nvPr>
            <p:ph idx="4" type="pic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90" name="Google Shape;90;p27"/>
          <p:cNvSpPr/>
          <p:nvPr>
            <p:ph idx="5" type="pic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91" name="Google Shape;91;p27"/>
          <p:cNvSpPr/>
          <p:nvPr>
            <p:ph idx="6" type="pic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/>
          <p:nvPr/>
        </p:nvSpPr>
        <p:spPr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525" lIns="69050" spcFirstLastPara="1" rIns="69050" wrap="square" tIns="34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8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Eibe Frank</a:t>
            </a:r>
            <a:endParaRPr/>
          </a:p>
        </p:txBody>
      </p:sp>
      <p:cxnSp>
        <p:nvCxnSpPr>
          <p:cNvPr id="94" name="Google Shape;94;p28"/>
          <p:cNvCxnSpPr/>
          <p:nvPr/>
        </p:nvCxnSpPr>
        <p:spPr>
          <a:xfrm>
            <a:off x="5562600" y="990600"/>
            <a:ext cx="0" cy="4800600"/>
          </a:xfrm>
          <a:prstGeom prst="straightConnector1">
            <a:avLst/>
          </a:prstGeom>
          <a:noFill/>
          <a:ln cap="flat" cmpd="sng" w="9525">
            <a:solidFill>
              <a:srgbClr val="0033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28"/>
          <p:cNvSpPr txBox="1"/>
          <p:nvPr/>
        </p:nvSpPr>
        <p:spPr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28"/>
          <p:cNvSpPr/>
          <p:nvPr/>
        </p:nvSpPr>
        <p:spPr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525" lIns="69050" spcFirstLastPara="1" rIns="69050" wrap="square" tIns="345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WEKA: A Machine Learning Toolkit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Explorer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 and Regression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Association Rules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 Selection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Experimenter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Knowledge Flow GUI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</p:txBody>
      </p:sp>
      <p:sp>
        <p:nvSpPr>
          <p:cNvPr id="97" name="Google Shape;97;p28"/>
          <p:cNvSpPr txBox="1"/>
          <p:nvPr>
            <p:ph type="ctrTitle"/>
          </p:nvPr>
        </p:nvSpPr>
        <p:spPr>
          <a:xfrm>
            <a:off x="228600" y="1066800"/>
            <a:ext cx="5105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None/>
              <a:defRPr b="0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5">
  <p:cSld name="Content slide 5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" type="body"/>
          </p:nvPr>
        </p:nvSpPr>
        <p:spPr>
          <a:xfrm>
            <a:off x="358912" y="643063"/>
            <a:ext cx="1463666" cy="313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F56A6"/>
              </a:buClr>
              <a:buSzPts val="1435"/>
              <a:buFont typeface="Arial"/>
              <a:buNone/>
              <a:defRPr sz="1435">
                <a:solidFill>
                  <a:srgbClr val="0F56A6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9"/>
          <p:cNvSpPr txBox="1"/>
          <p:nvPr>
            <p:ph idx="2" type="body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ts val="675"/>
              <a:buFont typeface="Arial"/>
              <a:buNone/>
              <a:defRPr b="1" sz="675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ver Text" type="objOverTx">
  <p:cSld name="OBJECT_OVER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type="title"/>
          </p:nvPr>
        </p:nvSpPr>
        <p:spPr>
          <a:xfrm>
            <a:off x="304800" y="381000"/>
            <a:ext cx="840263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0"/>
          <p:cNvSpPr txBox="1"/>
          <p:nvPr>
            <p:ph idx="1" type="body"/>
          </p:nvPr>
        </p:nvSpPr>
        <p:spPr>
          <a:xfrm>
            <a:off x="304800" y="1371600"/>
            <a:ext cx="84582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2" type="body"/>
          </p:nvPr>
        </p:nvSpPr>
        <p:spPr>
          <a:xfrm>
            <a:off x="304800" y="4000500"/>
            <a:ext cx="84582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1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1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2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2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food, sign&#10;&#10;Description automatically generated" id="117" name="Google Shape;11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" y="0"/>
            <a:ext cx="9142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4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34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5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collage" showMasterSp="0">
  <p:cSld name="1_image collag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/>
          <p:nvPr>
            <p:ph idx="2" type="pic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4" name="Google Shape;134;p36"/>
          <p:cNvSpPr/>
          <p:nvPr>
            <p:ph idx="3" type="pic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5" name="Google Shape;135;p36"/>
          <p:cNvSpPr/>
          <p:nvPr>
            <p:ph idx="4" type="pic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6" name="Google Shape;136;p36"/>
          <p:cNvSpPr/>
          <p:nvPr>
            <p:ph idx="5" type="pic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7" name="Google Shape;137;p36"/>
          <p:cNvSpPr/>
          <p:nvPr>
            <p:ph idx="6" type="pic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7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8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/>
          <p:nvPr>
            <p:ph type="title"/>
          </p:nvPr>
        </p:nvSpPr>
        <p:spPr>
          <a:xfrm>
            <a:off x="457200" y="4406902"/>
            <a:ext cx="82296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>
            <a:off x="457200" y="2906713"/>
            <a:ext cx="8229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8" name="Google Shape;48;p20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457200" y="185499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" name="Google Shape;53;p21"/>
          <p:cNvSpPr txBox="1"/>
          <p:nvPr>
            <p:ph idx="2" type="body"/>
          </p:nvPr>
        </p:nvSpPr>
        <p:spPr>
          <a:xfrm>
            <a:off x="457200" y="2494758"/>
            <a:ext cx="4040188" cy="3628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4" name="Google Shape;54;p21"/>
          <p:cNvSpPr txBox="1"/>
          <p:nvPr>
            <p:ph idx="3" type="body"/>
          </p:nvPr>
        </p:nvSpPr>
        <p:spPr>
          <a:xfrm>
            <a:off x="4645026" y="185499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21"/>
          <p:cNvSpPr txBox="1"/>
          <p:nvPr>
            <p:ph idx="4" type="body"/>
          </p:nvPr>
        </p:nvSpPr>
        <p:spPr>
          <a:xfrm>
            <a:off x="4645026" y="2494758"/>
            <a:ext cx="4041775" cy="3628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6" name="Google Shape;56;p21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TU_PP_slide_Footer_sized.png" id="15" name="Google Shape;1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327909"/>
            <a:ext cx="9144000" cy="5378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tteoh@ntu.edu.s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llamaindex.ai/en/stable/" TargetMode="External"/><Relationship Id="rId4" Type="http://schemas.openxmlformats.org/officeDocument/2006/relationships/hyperlink" Target="https://learn.microsoft.com/en-us/semantic-kernel/" TargetMode="External"/><Relationship Id="rId5" Type="http://schemas.openxmlformats.org/officeDocument/2006/relationships/hyperlink" Target="https://docs.deepwisdom.ai/main/en/guide/get_started/introduction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rewai.com/" TargetMode="External"/><Relationship Id="rId4" Type="http://schemas.openxmlformats.org/officeDocument/2006/relationships/hyperlink" Target="https://microsoft.github.io/autogen/docs/Getting-Started" TargetMode="External"/><Relationship Id="rId5" Type="http://schemas.openxmlformats.org/officeDocument/2006/relationships/hyperlink" Target="https://python.langchain.com/v0.2/docs/concepts/#langgraph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381000" y="2057400"/>
            <a:ext cx="4393685" cy="2160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5.3 Agentic AI</a:t>
            </a:r>
            <a:endParaRPr sz="3600"/>
          </a:p>
        </p:txBody>
      </p:sp>
      <p:sp>
        <p:nvSpPr>
          <p:cNvPr id="148" name="Google Shape;148;p1"/>
          <p:cNvSpPr txBox="1"/>
          <p:nvPr/>
        </p:nvSpPr>
        <p:spPr>
          <a:xfrm>
            <a:off x="533400" y="4495800"/>
            <a:ext cx="3756540" cy="1265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Teoh Teik Toe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ITOM/NBS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1" lang="en-US" sz="1125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ttteoh@ntu.edu.sg</a:t>
            </a:r>
            <a:endParaRPr b="0" i="1" sz="112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1" lang="en-US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97905202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457200" y="128685"/>
            <a:ext cx="8229600" cy="799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/>
              <a:t>LangChain and LangGraph Explained</a:t>
            </a:r>
            <a:endParaRPr/>
          </a:p>
        </p:txBody>
      </p:sp>
      <p:pic>
        <p:nvPicPr>
          <p:cNvPr id="213" name="Google Shape;213;p10" title="LangChain vs LangGraph: A Tale of Two Framework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" y="927128"/>
            <a:ext cx="9135905" cy="524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type="title"/>
          </p:nvPr>
        </p:nvSpPr>
        <p:spPr>
          <a:xfrm>
            <a:off x="457200" y="135974"/>
            <a:ext cx="8229600" cy="95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/>
              <a:t>Other Notable Agentic Frameworks</a:t>
            </a:r>
            <a:endParaRPr/>
          </a:p>
        </p:txBody>
      </p:sp>
      <p:sp>
        <p:nvSpPr>
          <p:cNvPr id="219" name="Google Shape;219;p12"/>
          <p:cNvSpPr txBox="1"/>
          <p:nvPr/>
        </p:nvSpPr>
        <p:spPr>
          <a:xfrm>
            <a:off x="576840" y="5913049"/>
            <a:ext cx="8233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Readings: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LlamaIndex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2. Semantic Kernel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3. MetaGPT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573583" y="1075351"/>
            <a:ext cx="8001000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LlamaIndex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Primarily a data framework for Retrieval-Augmented Generation (RAG). Ideal for agents that must reason over vast, unstructured data sources like documents and knowledge bases.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Kernel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Developed by Microsoft for integrating AI into existing enterprise applications. It is a strong choice for hybrid workflows that combine AI and native code, with a focus on security and scalability.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MetaGPT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unique framework that simulates a full software development team. It uses a hierarchical model of collaborating agents with specific roles (e.g., Product Manager, Engineer) to automate complex, multi-step tasks from a single prompt.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4fd06360c_0_6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Database</a:t>
            </a:r>
            <a:endParaRPr/>
          </a:p>
        </p:txBody>
      </p:sp>
      <p:pic>
        <p:nvPicPr>
          <p:cNvPr id="227" name="Google Shape;227;g384fd06360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488" y="1706615"/>
            <a:ext cx="6531025" cy="42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4fd06360c_0_0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ChromaDB</a:t>
            </a:r>
            <a:endParaRPr/>
          </a:p>
        </p:txBody>
      </p:sp>
      <p:pic>
        <p:nvPicPr>
          <p:cNvPr id="234" name="Google Shape;234;g384fd06360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50" y="2194252"/>
            <a:ext cx="6905099" cy="36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2783" y="742202"/>
            <a:ext cx="2345148" cy="2447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 txBox="1"/>
          <p:nvPr/>
        </p:nvSpPr>
        <p:spPr>
          <a:xfrm>
            <a:off x="5902658" y="198650"/>
            <a:ext cx="28182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Wechat: TeohTeikToe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47741" y="198649"/>
            <a:ext cx="3259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Whatsapp: 65-97905202</a:t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12" y="660314"/>
            <a:ext cx="2588807" cy="275448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"/>
          <p:cNvSpPr txBox="1"/>
          <p:nvPr/>
        </p:nvSpPr>
        <p:spPr>
          <a:xfrm>
            <a:off x="2160913" y="5756854"/>
            <a:ext cx="63598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https://www.linkedin.com/in/teohteiktoe</a:t>
            </a:r>
            <a:endParaRPr/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7885" y="3138984"/>
            <a:ext cx="2531131" cy="261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457200" y="432136"/>
            <a:ext cx="8229600" cy="799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/>
              <a:t>RAG vs AI Agent</a:t>
            </a:r>
            <a:endParaRPr b="1"/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 b="-283" l="1520" r="-100" t="0"/>
          <a:stretch/>
        </p:blipFill>
        <p:spPr>
          <a:xfrm>
            <a:off x="1" y="1371951"/>
            <a:ext cx="9143881" cy="3327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type="title"/>
          </p:nvPr>
        </p:nvSpPr>
        <p:spPr>
          <a:xfrm>
            <a:off x="457200" y="-2810"/>
            <a:ext cx="8229600" cy="1234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/>
              <a:t>What is Agentic AI?</a:t>
            </a:r>
            <a:endParaRPr/>
          </a:p>
        </p:txBody>
      </p:sp>
      <p:sp>
        <p:nvSpPr>
          <p:cNvPr id="170" name="Google Shape;170;p4"/>
          <p:cNvSpPr txBox="1"/>
          <p:nvPr/>
        </p:nvSpPr>
        <p:spPr>
          <a:xfrm>
            <a:off x="456525" y="5559227"/>
            <a:ext cx="84184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Agentic AI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new paradigm where an AI system can autonomously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achieve a complex goal.</a:t>
            </a:r>
            <a:endParaRPr/>
          </a:p>
        </p:txBody>
      </p:sp>
      <p:pic>
        <p:nvPicPr>
          <p:cNvPr descr="A diagram of a machine&#10;&#10;AI-generated content may be incorrect." id="171" name="Google Shape;17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24" y="992602"/>
            <a:ext cx="8215437" cy="455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244785" y="-2810"/>
            <a:ext cx="8442015" cy="111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/>
              <a:t>Non-Agentic AI vs Agentic AI</a:t>
            </a:r>
            <a:endParaRPr/>
          </a:p>
        </p:txBody>
      </p:sp>
      <p:graphicFrame>
        <p:nvGraphicFramePr>
          <p:cNvPr id="177" name="Google Shape;177;p5"/>
          <p:cNvGraphicFramePr/>
          <p:nvPr/>
        </p:nvGraphicFramePr>
        <p:xfrm>
          <a:off x="157336" y="99029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{47E689D0-ECBC-4D13-A973-72CCC3B7C5A4}</a:tableStyleId>
              </a:tblPr>
              <a:tblGrid>
                <a:gridCol w="1406000"/>
                <a:gridCol w="3459350"/>
                <a:gridCol w="3965100"/>
              </a:tblGrid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Non-Agentic AI</a:t>
                      </a:r>
                      <a:endParaRPr b="1" sz="13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Agentic AI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Core Function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Prediction &amp; Classification (</a:t>
                      </a: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Closed System): 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nswers a single, defined question based on learned patterns from a static dataset.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Reasoning &amp; Action (Open System): </a:t>
                      </a:r>
                      <a:r>
                        <a:rPr b="0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chieves a complex, multi-step goal by planning, sequencing decisions and using tools to interact with the external world.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 &amp; Knowledge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Static: </a:t>
                      </a: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Relies solely on its training data. Cannot access new information unless manually retrained.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Dynamic:</a:t>
                      </a: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Uses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tools</a:t>
                      </a: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(e.g., a web search, API calls) to access real-time, external information. It can "look up" facts and stay current.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Autonomy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Passive &amp; Reactive:</a:t>
                      </a: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A user provides input, and it provides an output. It cannot decide to take a new action or acquire new information on its own.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Proactive &amp; Autonomous:</a:t>
                      </a: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The LLM acts as a "brain," deciding which tools to use and in what order to accomplish a goal, without constant human oversight.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Analogy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 Engine:</a:t>
                      </a: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Retrieves and presents information but does not decide what to do with it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Research Assistant:</a:t>
                      </a: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Understands a high-level goal, plans the sequence of steps, searches for information, and synthesizes answers to solve the problem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244785" y="-2810"/>
            <a:ext cx="8442015" cy="111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/>
              <a:t>Agents Architectures (AI Autonomy)</a:t>
            </a:r>
            <a:endParaRPr/>
          </a:p>
        </p:txBody>
      </p:sp>
      <p:pic>
        <p:nvPicPr>
          <p:cNvPr descr="A collage of images of a person working on a computer&#10;&#10;AI-generated content may be incorrect." id="183" name="Google Shape;183;p6"/>
          <p:cNvPicPr preferRelativeResize="0"/>
          <p:nvPr/>
        </p:nvPicPr>
        <p:blipFill rotWithShape="1">
          <a:blip r:embed="rId3">
            <a:alphaModFix/>
          </a:blip>
          <a:srcRect b="9295" l="0" r="0" t="6533"/>
          <a:stretch/>
        </p:blipFill>
        <p:spPr>
          <a:xfrm>
            <a:off x="1365121" y="879230"/>
            <a:ext cx="6163872" cy="3248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steps and control&#10;&#10;AI-generated content may be incorrect." id="184" name="Google Shape;18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9750" y="4125150"/>
            <a:ext cx="6163876" cy="20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457200" y="184625"/>
            <a:ext cx="8229600" cy="799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Agentic AI Explained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8" title="AI Agents, Clearly Explain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025" y="1128526"/>
            <a:ext cx="7616826" cy="427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/>
          <p:nvPr>
            <p:ph type="title"/>
          </p:nvPr>
        </p:nvSpPr>
        <p:spPr>
          <a:xfrm>
            <a:off x="244785" y="-2810"/>
            <a:ext cx="8442015" cy="111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/>
              <a:t>Large Reasoning Models (LRM)</a:t>
            </a:r>
            <a:endParaRPr/>
          </a:p>
        </p:txBody>
      </p:sp>
      <p:pic>
        <p:nvPicPr>
          <p:cNvPr descr="A computer screen shot of a brain&#10;&#10;AI-generated content may be incorrect." id="196" name="Google Shape;196;p7"/>
          <p:cNvPicPr preferRelativeResize="0"/>
          <p:nvPr/>
        </p:nvPicPr>
        <p:blipFill rotWithShape="1">
          <a:blip r:embed="rId3">
            <a:alphaModFix/>
          </a:blip>
          <a:srcRect b="-1021" l="-186" r="186" t="4252"/>
          <a:stretch/>
        </p:blipFill>
        <p:spPr>
          <a:xfrm>
            <a:off x="4465566" y="1110604"/>
            <a:ext cx="4309948" cy="464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443807" y="1018307"/>
            <a:ext cx="3975047" cy="4985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LRM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"brain" of an AI agent.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 uses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NLP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combined with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reasoning capabilities.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LRMs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 combination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training methods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prompt strategies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enhance the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reasoning capabilities of LLMs: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Enriched reasoning datasets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Reinforcement learning (RL)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Feedback (RLHF)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Prompt Engineering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Chain-of-thought (CoT) Prompting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457200" y="432136"/>
            <a:ext cx="8229600" cy="799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/>
              <a:t>Agentic Frameworks Overview</a:t>
            </a:r>
            <a:endParaRPr/>
          </a:p>
        </p:txBody>
      </p:sp>
      <p:sp>
        <p:nvSpPr>
          <p:cNvPr id="203" name="Google Shape;203;p9"/>
          <p:cNvSpPr txBox="1"/>
          <p:nvPr/>
        </p:nvSpPr>
        <p:spPr>
          <a:xfrm>
            <a:off x="456525" y="5801988"/>
            <a:ext cx="8418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Readings: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CrewAI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2. AutoGen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3. LangGraph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4" name="Google Shape;204;p9"/>
          <p:cNvGraphicFramePr/>
          <p:nvPr/>
        </p:nvGraphicFramePr>
        <p:xfrm>
          <a:off x="586672" y="123403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{47E689D0-ECBC-4D13-A973-72CCC3B7C5A4}</a:tableStyleId>
              </a:tblPr>
              <a:tblGrid>
                <a:gridCol w="1871275"/>
                <a:gridCol w="2619800"/>
                <a:gridCol w="2073575"/>
                <a:gridCol w="1416100"/>
              </a:tblGrid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Best For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Philosophy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 Curve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CrewAI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Quick, role-based, sequential tasks.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"A team of specialists."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AutoGen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Collaborative, free-form conversations.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"A chat room for AI."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Medium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LangChain (LangGraph)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Complex, stateful, custom workflows.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"A state machine for agents."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 (but powerful)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AutoGen - Home" id="205" name="Google Shape;20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375" y="3074762"/>
            <a:ext cx="610949" cy="566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text with black background&#10;&#10;AI-generated content may be incorrect." id="206" name="Google Shape;20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3156" y="2088926"/>
            <a:ext cx="1354405" cy="454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gGraph (LangChain) Logo Free Down... · LobeHub" id="207" name="Google Shape;207;p9"/>
          <p:cNvPicPr preferRelativeResize="0"/>
          <p:nvPr/>
        </p:nvPicPr>
        <p:blipFill rotWithShape="1">
          <a:blip r:embed="rId8">
            <a:alphaModFix/>
          </a:blip>
          <a:srcRect b="14493" l="356" r="-1124" t="14493"/>
          <a:stretch/>
        </p:blipFill>
        <p:spPr>
          <a:xfrm>
            <a:off x="736375" y="4150371"/>
            <a:ext cx="781014" cy="42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2017-04-15T17:01:01Z</dcterms:created>
  <dc:creator>User</dc:creator>
</cp:coreProperties>
</file>